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8" r:id="rId3"/>
    <p:sldId id="270" r:id="rId4"/>
    <p:sldId id="271" r:id="rId5"/>
    <p:sldId id="272" r:id="rId6"/>
    <p:sldId id="274" r:id="rId7"/>
    <p:sldId id="275" r:id="rId8"/>
    <p:sldId id="308" r:id="rId9"/>
    <p:sldId id="276" r:id="rId10"/>
    <p:sldId id="313" r:id="rId11"/>
    <p:sldId id="305" r:id="rId12"/>
    <p:sldId id="277" r:id="rId13"/>
    <p:sldId id="301" r:id="rId14"/>
    <p:sldId id="278" r:id="rId15"/>
    <p:sldId id="325" r:id="rId16"/>
    <p:sldId id="326" r:id="rId17"/>
    <p:sldId id="345" r:id="rId18"/>
    <p:sldId id="327" r:id="rId19"/>
    <p:sldId id="328" r:id="rId20"/>
    <p:sldId id="343" r:id="rId21"/>
    <p:sldId id="344" r:id="rId22"/>
    <p:sldId id="329" r:id="rId23"/>
    <p:sldId id="330" r:id="rId24"/>
    <p:sldId id="331" r:id="rId25"/>
    <p:sldId id="279" r:id="rId26"/>
    <p:sldId id="334" r:id="rId27"/>
    <p:sldId id="335" r:id="rId28"/>
    <p:sldId id="337" r:id="rId29"/>
    <p:sldId id="338" r:id="rId30"/>
    <p:sldId id="340" r:id="rId31"/>
    <p:sldId id="339" r:id="rId32"/>
    <p:sldId id="280" r:id="rId33"/>
    <p:sldId id="281" r:id="rId34"/>
    <p:sldId id="282" r:id="rId35"/>
    <p:sldId id="283" r:id="rId36"/>
    <p:sldId id="316" r:id="rId37"/>
    <p:sldId id="317" r:id="rId38"/>
    <p:sldId id="318" r:id="rId39"/>
    <p:sldId id="319" r:id="rId40"/>
    <p:sldId id="320" r:id="rId41"/>
    <p:sldId id="321" r:id="rId42"/>
    <p:sldId id="322" r:id="rId43"/>
    <p:sldId id="323" r:id="rId44"/>
    <p:sldId id="284" r:id="rId45"/>
    <p:sldId id="285" r:id="rId46"/>
    <p:sldId id="286" r:id="rId47"/>
    <p:sldId id="287" r:id="rId48"/>
    <p:sldId id="288" r:id="rId49"/>
    <p:sldId id="289" r:id="rId50"/>
    <p:sldId id="290" r:id="rId51"/>
    <p:sldId id="291" r:id="rId52"/>
    <p:sldId id="267" r:id="rId53"/>
    <p:sldId id="295" r:id="rId54"/>
    <p:sldId id="296" r:id="rId55"/>
    <p:sldId id="269" r:id="rId56"/>
    <p:sldId id="292" r:id="rId57"/>
    <p:sldId id="264" r:id="rId58"/>
    <p:sldId id="332" r:id="rId59"/>
    <p:sldId id="294" r:id="rId60"/>
    <p:sldId id="333" r:id="rId61"/>
    <p:sldId id="293" r:id="rId62"/>
    <p:sldId id="324" r:id="rId6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2" d="100"/>
          <a:sy n="52" d="100"/>
        </p:scale>
        <p:origin x="-143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7644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29.09.2021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29.09.2021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29.09.2021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29.09.2021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836713"/>
            <a:ext cx="7772400" cy="276373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Взаимодействие с социальными партнерами – структурными подразделениями Южно-Уральской железной дороги – филиала ОАО «РЖД»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 advTm="6177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CAM0005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03708" y="188640"/>
            <a:ext cx="8516764" cy="6387573"/>
          </a:xfrm>
        </p:spPr>
      </p:pic>
    </p:spTree>
  </p:cSld>
  <p:clrMapOvr>
    <a:masterClrMapping/>
  </p:clrMapOvr>
  <p:transition advTm="10561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E7FbM2k-Iwc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5536" y="692696"/>
            <a:ext cx="8379354" cy="49685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10779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CAM0005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96680" y="165368"/>
            <a:ext cx="8523792" cy="6392844"/>
          </a:xfrm>
        </p:spPr>
      </p:pic>
    </p:spTree>
  </p:cSld>
  <p:clrMapOvr>
    <a:masterClrMapping/>
  </p:clrMapOvr>
  <p:transition advTm="10561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 descr="C:\Users\Замир\Desktop\IMG_20140514_17461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5766" r="8101" b="9182"/>
          <a:stretch>
            <a:fillRect/>
          </a:stretch>
        </p:blipFill>
        <p:spPr bwMode="auto">
          <a:xfrm>
            <a:off x="109185" y="101459"/>
            <a:ext cx="8941338" cy="6207861"/>
          </a:xfrm>
          <a:prstGeom prst="rect">
            <a:avLst/>
          </a:prstGeom>
          <a:noFill/>
          <a:ln w="38100">
            <a:solidFill>
              <a:schemeClr val="bg1">
                <a:lumMod val="95000"/>
                <a:lumOff val="5000"/>
              </a:schemeClr>
            </a:solidFill>
          </a:ln>
        </p:spPr>
      </p:pic>
    </p:spTree>
  </p:cSld>
  <p:clrMapOvr>
    <a:masterClrMapping/>
  </p:clrMapOvr>
  <p:transition advTm="10562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CAM0005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23728" y="44624"/>
            <a:ext cx="4968552" cy="6624736"/>
          </a:xfrm>
        </p:spPr>
      </p:pic>
    </p:spTree>
  </p:cSld>
  <p:clrMapOvr>
    <a:masterClrMapping/>
  </p:clrMapOvr>
  <p:transition advTm="10889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11560" y="1772816"/>
            <a:ext cx="7772400" cy="1362075"/>
          </a:xfrm>
        </p:spPr>
        <p:txBody>
          <a:bodyPr/>
          <a:lstStyle/>
          <a:p>
            <a:pPr algn="ctr"/>
            <a:r>
              <a:rPr lang="ru-RU" dirty="0" smtClean="0"/>
              <a:t>Производственная практика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p:transition advTm="5289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Рабочее место приемосдатчика</a:t>
            </a:r>
            <a:endParaRPr lang="ru-RU" dirty="0"/>
          </a:p>
        </p:txBody>
      </p:sp>
      <p:pic>
        <p:nvPicPr>
          <p:cNvPr id="6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8112" y="1317930"/>
            <a:ext cx="7236296" cy="5248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0811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44624"/>
            <a:ext cx="4968552" cy="6624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10359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62068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Автоматизированная система оперативного управления перевозками (АСОУП)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Picture 2" descr="C:\Users\1\Desktop\AtfzrwaPjNA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844824"/>
            <a:ext cx="8524439" cy="4794997"/>
          </a:xfrm>
          <a:prstGeom prst="rect">
            <a:avLst/>
          </a:prstGeom>
          <a:noFill/>
        </p:spPr>
      </p:pic>
    </p:spTree>
  </p:cSld>
  <p:clrMapOvr>
    <a:masterClrMapping/>
  </p:clrMapOvr>
  <p:transition advTm="10077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Рабочее место дежурного по станции</a:t>
            </a:r>
            <a:endParaRPr lang="ru-RU" dirty="0"/>
          </a:p>
        </p:txBody>
      </p:sp>
      <p:pic>
        <p:nvPicPr>
          <p:cNvPr id="4" name="Picture 2" descr="G:\DSCN670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9416" y="1430318"/>
            <a:ext cx="8563064" cy="4951009"/>
          </a:xfrm>
          <a:prstGeom prst="rect">
            <a:avLst/>
          </a:prstGeom>
          <a:noFill/>
        </p:spPr>
      </p:pic>
    </p:spTree>
  </p:cSld>
  <p:clrMapOvr>
    <a:masterClrMapping/>
  </p:clrMapOvr>
  <p:transition advTm="10343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Социальные партнеры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Южно-Уральская дирекция управления движением;</a:t>
            </a:r>
          </a:p>
          <a:p>
            <a:r>
              <a:rPr lang="ru-RU" dirty="0" smtClean="0"/>
              <a:t>Эксплуатационное локомотивное депо;</a:t>
            </a:r>
          </a:p>
          <a:p>
            <a:r>
              <a:rPr lang="ru-RU" dirty="0" smtClean="0"/>
              <a:t>Сервисное локомотивное депо;</a:t>
            </a:r>
          </a:p>
          <a:p>
            <a:r>
              <a:rPr lang="ru-RU" dirty="0" smtClean="0"/>
              <a:t>АО «ФПК»</a:t>
            </a:r>
            <a:endParaRPr lang="ru-RU" dirty="0"/>
          </a:p>
        </p:txBody>
      </p:sp>
    </p:spTree>
  </p:cSld>
  <p:clrMapOvr>
    <a:masterClrMapping/>
  </p:clrMapOvr>
  <p:transition advTm="10187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4672" y="168504"/>
            <a:ext cx="8667808" cy="6500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10671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8199" y="111149"/>
            <a:ext cx="8816289" cy="6612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10545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Автоматизированная система </a:t>
            </a:r>
            <a:br>
              <a:rPr lang="ru-RU" dirty="0" smtClean="0"/>
            </a:br>
            <a:r>
              <a:rPr lang="ru-RU" dirty="0" smtClean="0"/>
              <a:t>ГИД «Урал»</a:t>
            </a:r>
            <a:endParaRPr lang="ru-RU" dirty="0"/>
          </a:p>
        </p:txBody>
      </p:sp>
      <p:pic>
        <p:nvPicPr>
          <p:cNvPr id="4" name="Picture 2" descr="G:\Безымянный1.bmp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538790"/>
            <a:ext cx="6840760" cy="5130571"/>
          </a:xfrm>
          <a:prstGeom prst="rect">
            <a:avLst/>
          </a:prstGeom>
          <a:noFill/>
        </p:spPr>
      </p:pic>
    </p:spTree>
  </p:cSld>
  <p:clrMapOvr>
    <a:masterClrMapping/>
  </p:clrMapOvr>
  <p:transition advTm="11544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Защита отчетов по практике</a:t>
            </a:r>
            <a:endParaRPr lang="ru-RU" dirty="0"/>
          </a:p>
        </p:txBody>
      </p:sp>
      <p:pic>
        <p:nvPicPr>
          <p:cNvPr id="4" name="Содержимое 3" descr="фото016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716016" y="1196752"/>
            <a:ext cx="3312368" cy="5520614"/>
          </a:xfrm>
        </p:spPr>
      </p:pic>
      <p:pic>
        <p:nvPicPr>
          <p:cNvPr id="1026" name="Picture 2" descr="K:\презентация\фото017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1196752"/>
            <a:ext cx="3312368" cy="5520612"/>
          </a:xfrm>
          <a:prstGeom prst="rect">
            <a:avLst/>
          </a:prstGeom>
          <a:noFill/>
        </p:spPr>
      </p:pic>
    </p:spTree>
  </p:cSld>
  <p:clrMapOvr>
    <a:masterClrMapping/>
  </p:clrMapOvr>
  <p:transition advTm="10249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фото030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010139" y="260648"/>
            <a:ext cx="3067541" cy="5112568"/>
          </a:xfrm>
        </p:spPr>
      </p:pic>
      <p:pic>
        <p:nvPicPr>
          <p:cNvPr id="2050" name="Picture 2" descr="K:\презентация\фото014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59624" y="2129806"/>
            <a:ext cx="2680528" cy="4467546"/>
          </a:xfrm>
          <a:prstGeom prst="rect">
            <a:avLst/>
          </a:prstGeom>
          <a:noFill/>
        </p:spPr>
      </p:pic>
      <p:pic>
        <p:nvPicPr>
          <p:cNvPr id="2051" name="Picture 3" descr="K:\презентация\фото017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129" y="263699"/>
            <a:ext cx="3065711" cy="5109517"/>
          </a:xfrm>
          <a:prstGeom prst="rect">
            <a:avLst/>
          </a:prstGeom>
          <a:noFill/>
        </p:spPr>
      </p:pic>
    </p:spTree>
  </p:cSld>
  <p:clrMapOvr>
    <a:masterClrMapping/>
  </p:clrMapOvr>
  <p:transition advTm="10562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Свидетельство помощника машиниста электровоза</a:t>
            </a:r>
            <a:endParaRPr lang="ru-RU" dirty="0"/>
          </a:p>
        </p:txBody>
      </p:sp>
      <p:pic>
        <p:nvPicPr>
          <p:cNvPr id="4" name="Содержимое 3" descr="IMG_20151028_105502_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5303" t="19092" r="4540" b="12495"/>
          <a:stretch>
            <a:fillRect/>
          </a:stretch>
        </p:blipFill>
        <p:spPr>
          <a:xfrm>
            <a:off x="137647" y="1916832"/>
            <a:ext cx="3017637" cy="3816424"/>
          </a:xfr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9147" r="5906" b="5018"/>
          <a:stretch>
            <a:fillRect/>
          </a:stretch>
        </p:blipFill>
        <p:spPr bwMode="auto">
          <a:xfrm>
            <a:off x="3347864" y="1916832"/>
            <a:ext cx="5688632" cy="381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10421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Ведущий специалист отделения технических специальностей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508104" y="2204864"/>
            <a:ext cx="309634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err="1" smtClean="0">
                <a:latin typeface="Times New Roman" pitchFamily="18" charset="0"/>
              </a:rPr>
              <a:t>Ишутин</a:t>
            </a:r>
            <a:r>
              <a:rPr lang="ru-RU" sz="2800" dirty="0" smtClean="0">
                <a:latin typeface="Times New Roman" pitchFamily="18" charset="0"/>
              </a:rPr>
              <a:t> Владимир Иванович</a:t>
            </a:r>
            <a:endParaRPr lang="ru-RU" sz="2800" dirty="0"/>
          </a:p>
        </p:txBody>
      </p:sp>
      <p:pic>
        <p:nvPicPr>
          <p:cNvPr id="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48362" r="16059"/>
          <a:stretch>
            <a:fillRect/>
          </a:stretch>
        </p:blipFill>
        <p:spPr bwMode="auto">
          <a:xfrm>
            <a:off x="1403648" y="1700808"/>
            <a:ext cx="3960440" cy="4331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10327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005" y="692696"/>
            <a:ext cx="8960995" cy="504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10265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3308" t="3814" r="13308" b="5499"/>
          <a:stretch>
            <a:fillRect/>
          </a:stretch>
        </p:blipFill>
        <p:spPr bwMode="auto">
          <a:xfrm>
            <a:off x="107504" y="116632"/>
            <a:ext cx="8892480" cy="6181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1294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3308" t="11769" r="61634" b="11863"/>
          <a:stretch>
            <a:fillRect/>
          </a:stretch>
        </p:blipFill>
        <p:spPr bwMode="auto">
          <a:xfrm>
            <a:off x="4932040" y="198925"/>
            <a:ext cx="3816424" cy="654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 l="13659" r="49265"/>
          <a:stretch>
            <a:fillRect/>
          </a:stretch>
        </p:blipFill>
        <p:spPr bwMode="auto">
          <a:xfrm>
            <a:off x="395536" y="188639"/>
            <a:ext cx="4320480" cy="6554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10796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27584" y="2132856"/>
            <a:ext cx="7772400" cy="1362075"/>
          </a:xfrm>
        </p:spPr>
        <p:txBody>
          <a:bodyPr/>
          <a:lstStyle/>
          <a:p>
            <a:pPr algn="ctr"/>
            <a:r>
              <a:rPr lang="ru-RU" dirty="0" smtClean="0"/>
              <a:t>Учебная практика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 advTm="5600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print"/>
          <a:srcRect l="17829" t="2926" r="23059" b="17498"/>
          <a:stretch>
            <a:fillRect/>
          </a:stretch>
        </p:blipFill>
        <p:spPr bwMode="auto">
          <a:xfrm>
            <a:off x="107504" y="116632"/>
            <a:ext cx="8856984" cy="6120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0078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3308" t="10178" r="15097" b="10272"/>
          <a:stretch>
            <a:fillRect/>
          </a:stretch>
        </p:blipFill>
        <p:spPr bwMode="auto">
          <a:xfrm>
            <a:off x="165110" y="260648"/>
            <a:ext cx="8871386" cy="5544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0421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755576" y="2492896"/>
            <a:ext cx="7772400" cy="1362075"/>
          </a:xfrm>
        </p:spPr>
        <p:txBody>
          <a:bodyPr/>
          <a:lstStyle/>
          <a:p>
            <a:pPr algn="ctr"/>
            <a:r>
              <a:rPr lang="ru-RU" dirty="0" smtClean="0"/>
              <a:t>музей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 advTm="5616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Поезд – передвижная выставка</a:t>
            </a:r>
            <a:endParaRPr lang="ru-RU" dirty="0"/>
          </a:p>
        </p:txBody>
      </p:sp>
      <p:pic>
        <p:nvPicPr>
          <p:cNvPr id="6" name="Содержимое 5" descr="IMG_000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ransition advTm="10561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000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7711" y="188640"/>
            <a:ext cx="8492761" cy="6369571"/>
          </a:xfrm>
        </p:spPr>
      </p:pic>
    </p:spTree>
  </p:cSld>
  <p:clrMapOvr>
    <a:masterClrMapping/>
  </p:clrMapOvr>
  <p:transition advTm="10686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Музей отделения дороги</a:t>
            </a:r>
            <a:endParaRPr lang="ru-RU" dirty="0"/>
          </a:p>
        </p:txBody>
      </p:sp>
      <p:pic>
        <p:nvPicPr>
          <p:cNvPr id="4" name="Содержимое 3" descr="IMG_20151022_1452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18133" b="42092"/>
          <a:stretch>
            <a:fillRect/>
          </a:stretch>
        </p:blipFill>
        <p:spPr>
          <a:xfrm>
            <a:off x="539552" y="1268760"/>
            <a:ext cx="8064896" cy="5346348"/>
          </a:xfrm>
        </p:spPr>
      </p:pic>
    </p:spTree>
  </p:cSld>
  <p:clrMapOvr>
    <a:masterClrMapping/>
  </p:clrMapOvr>
  <p:transition advTm="10436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IMG_20151022_145509_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509" y="260648"/>
            <a:ext cx="8880987" cy="5328592"/>
          </a:xfrm>
        </p:spPr>
      </p:pic>
    </p:spTree>
  </p:cSld>
  <p:clrMapOvr>
    <a:masterClrMapping/>
  </p:clrMapOvr>
  <p:transition advTm="10140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Содержимое 7" descr="IMG_20151022_145545_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7504" y="332656"/>
            <a:ext cx="8880987" cy="5328592"/>
          </a:xfrm>
        </p:spPr>
      </p:pic>
    </p:spTree>
  </p:cSld>
  <p:clrMapOvr>
    <a:masterClrMapping/>
  </p:clrMapOvr>
  <p:transition advTm="10562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20151022_145641_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7504" y="260648"/>
            <a:ext cx="8880987" cy="5328592"/>
          </a:xfrm>
        </p:spPr>
      </p:pic>
    </p:spTree>
  </p:cSld>
  <p:clrMapOvr>
    <a:masterClrMapping/>
  </p:clrMapOvr>
  <p:transition advTm="10249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IMG_20151022_151030_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496" y="332656"/>
            <a:ext cx="9001000" cy="5400600"/>
          </a:xfrm>
        </p:spPr>
      </p:pic>
    </p:spTree>
  </p:cSld>
  <p:clrMapOvr>
    <a:masterClrMapping/>
  </p:clrMapOvr>
  <p:transition advTm="10296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Кабинет АСУ</a:t>
            </a:r>
            <a:endParaRPr lang="ru-RU" dirty="0"/>
          </a:p>
        </p:txBody>
      </p:sp>
      <p:pic>
        <p:nvPicPr>
          <p:cNvPr id="6" name="Содержимое 5" descr="CAM0005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9677" t="21864" r="21505" b="13620"/>
          <a:stretch>
            <a:fillRect/>
          </a:stretch>
        </p:blipFill>
        <p:spPr>
          <a:xfrm>
            <a:off x="3851920" y="2924944"/>
            <a:ext cx="5120569" cy="3600400"/>
          </a:xfrm>
        </p:spPr>
      </p:pic>
      <p:pic>
        <p:nvPicPr>
          <p:cNvPr id="5" name="Picture 3" descr="C:\Users\Замир\Desktop\IMG_20140522_164249.jpg"/>
          <p:cNvPicPr>
            <a:picLocks noChangeAspect="1" noChangeArrowheads="1"/>
          </p:cNvPicPr>
          <p:nvPr/>
        </p:nvPicPr>
        <p:blipFill>
          <a:blip r:embed="rId3" cstate="print"/>
          <a:srcRect l="7778" t="7500" r="54444" b="55833"/>
          <a:stretch>
            <a:fillRect/>
          </a:stretch>
        </p:blipFill>
        <p:spPr bwMode="auto">
          <a:xfrm>
            <a:off x="179512" y="1196752"/>
            <a:ext cx="3672408" cy="4752528"/>
          </a:xfrm>
          <a:prstGeom prst="rect">
            <a:avLst/>
          </a:prstGeom>
          <a:noFill/>
          <a:ln w="38100">
            <a:solidFill>
              <a:schemeClr val="bg1">
                <a:lumMod val="95000"/>
                <a:lumOff val="5000"/>
              </a:schemeClr>
            </a:solidFill>
          </a:ln>
        </p:spPr>
      </p:pic>
      <p:pic>
        <p:nvPicPr>
          <p:cNvPr id="7" name="Picture 3" descr="C:\Users\Замир\Desktop\IMG_20140522_164249.jpg"/>
          <p:cNvPicPr>
            <a:picLocks noChangeAspect="1" noChangeArrowheads="1"/>
          </p:cNvPicPr>
          <p:nvPr/>
        </p:nvPicPr>
        <p:blipFill>
          <a:blip r:embed="rId3" cstate="print"/>
          <a:srcRect l="7778" t="7500" r="54444" b="55833"/>
          <a:stretch>
            <a:fillRect/>
          </a:stretch>
        </p:blipFill>
        <p:spPr bwMode="auto">
          <a:xfrm>
            <a:off x="0" y="1196752"/>
            <a:ext cx="3672408" cy="4752528"/>
          </a:xfrm>
          <a:prstGeom prst="rect">
            <a:avLst/>
          </a:prstGeom>
          <a:noFill/>
          <a:ln w="38100">
            <a:solidFill>
              <a:schemeClr val="bg1">
                <a:lumMod val="95000"/>
                <a:lumOff val="5000"/>
              </a:schemeClr>
            </a:solidFill>
          </a:ln>
        </p:spPr>
      </p:pic>
    </p:spTree>
  </p:cSld>
  <p:clrMapOvr>
    <a:masterClrMapping/>
  </p:clrMapOvr>
  <p:transition advTm="10639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IMG_20151022_151439_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7504" y="260648"/>
            <a:ext cx="8880987" cy="5328592"/>
          </a:xfrm>
        </p:spPr>
      </p:pic>
    </p:spTree>
  </p:cSld>
  <p:clrMapOvr>
    <a:masterClrMapping/>
  </p:clrMapOvr>
  <p:transition advTm="10702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20151022_151554_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03515" y="188640"/>
            <a:ext cx="8760973" cy="5256584"/>
          </a:xfrm>
        </p:spPr>
      </p:pic>
    </p:spTree>
  </p:cSld>
  <p:clrMapOvr>
    <a:masterClrMapping/>
  </p:clrMapOvr>
  <p:transition advTm="10702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Содержимое 7" descr="IMG_20151022_152348_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7504" y="188640"/>
            <a:ext cx="8880987" cy="5328592"/>
          </a:xfrm>
        </p:spPr>
      </p:pic>
    </p:spTree>
  </p:cSld>
  <p:clrMapOvr>
    <a:masterClrMapping/>
  </p:clrMapOvr>
  <p:transition advTm="11185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20151022_152836_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188640"/>
            <a:ext cx="2664296" cy="4440493"/>
          </a:xfrm>
        </p:spPr>
      </p:pic>
      <p:pic>
        <p:nvPicPr>
          <p:cNvPr id="1026" name="Picture 2" descr="K:\РУМС\музей\IMG_20151022_152900_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28184" y="188640"/>
            <a:ext cx="2687013" cy="4478355"/>
          </a:xfrm>
          <a:prstGeom prst="rect">
            <a:avLst/>
          </a:prstGeom>
          <a:noFill/>
        </p:spPr>
      </p:pic>
      <p:pic>
        <p:nvPicPr>
          <p:cNvPr id="1027" name="Picture 3" descr="K:\РУМС\музей\IMG_20151022_151215_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31840" y="1844824"/>
            <a:ext cx="2835087" cy="4725144"/>
          </a:xfrm>
          <a:prstGeom prst="rect">
            <a:avLst/>
          </a:prstGeom>
          <a:noFill/>
        </p:spPr>
      </p:pic>
    </p:spTree>
  </p:cSld>
  <p:clrMapOvr>
    <a:masterClrMapping/>
  </p:clrMapOvr>
  <p:transition advTm="12418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Музей локомотивного депо</a:t>
            </a:r>
            <a:endParaRPr lang="ru-RU" dirty="0"/>
          </a:p>
        </p:txBody>
      </p:sp>
      <p:pic>
        <p:nvPicPr>
          <p:cNvPr id="4" name="Содержимое 3" descr="Мои фото 14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43273" y="1600200"/>
            <a:ext cx="5657454" cy="4525963"/>
          </a:xfrm>
        </p:spPr>
      </p:pic>
    </p:spTree>
  </p:cSld>
  <p:clrMapOvr>
    <a:masterClrMapping/>
  </p:clrMapOvr>
  <p:transition advTm="10280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Мои фото 14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46874" y="118562"/>
            <a:ext cx="8229582" cy="6583666"/>
          </a:xfrm>
        </p:spPr>
      </p:pic>
    </p:spTree>
  </p:cSld>
  <p:clrMapOvr>
    <a:masterClrMapping/>
  </p:clrMapOvr>
  <p:transition advTm="10546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Мои фото 14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62899" y="188640"/>
            <a:ext cx="7941549" cy="6353239"/>
          </a:xfrm>
        </p:spPr>
      </p:pic>
    </p:spTree>
  </p:cSld>
  <p:clrMapOvr>
    <a:masterClrMapping/>
  </p:clrMapOvr>
  <p:transition advTm="10203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Мои фото 15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74866" y="118562"/>
            <a:ext cx="8301590" cy="6641272"/>
          </a:xfrm>
        </p:spPr>
      </p:pic>
    </p:spTree>
  </p:cSld>
  <p:clrMapOvr>
    <a:masterClrMapping/>
  </p:clrMapOvr>
  <p:transition advTm="10514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83568" y="2132856"/>
            <a:ext cx="7772400" cy="1362075"/>
          </a:xfrm>
        </p:spPr>
        <p:txBody>
          <a:bodyPr/>
          <a:lstStyle/>
          <a:p>
            <a:pPr algn="ctr"/>
            <a:r>
              <a:rPr lang="ru-RU" dirty="0" smtClean="0"/>
              <a:t>стройотряд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 advTm="5289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P1030701 - копия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0657" y="44624"/>
            <a:ext cx="8955839" cy="6716879"/>
          </a:xfrm>
        </p:spPr>
      </p:pic>
    </p:spTree>
  </p:cSld>
  <p:clrMapOvr>
    <a:masterClrMapping/>
  </p:clrMapOvr>
  <p:transition advTm="10436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CAM0005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8662" y="114498"/>
            <a:ext cx="8835826" cy="6626870"/>
          </a:xfrm>
        </p:spPr>
      </p:pic>
    </p:spTree>
  </p:cSld>
  <p:clrMapOvr>
    <a:masterClrMapping/>
  </p:clrMapOvr>
  <p:transition advTm="11045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P103070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267744" y="44624"/>
            <a:ext cx="5040560" cy="6720747"/>
          </a:xfrm>
        </p:spPr>
      </p:pic>
      <p:pic>
        <p:nvPicPr>
          <p:cNvPr id="5" name="Содержимое 3" descr="P103070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67744" y="0"/>
            <a:ext cx="5040560" cy="6720747"/>
          </a:xfrm>
          <a:prstGeom prst="rect">
            <a:avLst/>
          </a:prstGeom>
        </p:spPr>
      </p:pic>
    </p:spTree>
  </p:cSld>
  <p:clrMapOvr>
    <a:masterClrMapping/>
  </p:clrMapOvr>
  <p:transition advTm="10499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P103071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95736" y="44624"/>
            <a:ext cx="5040560" cy="6720747"/>
          </a:xfrm>
        </p:spPr>
      </p:pic>
    </p:spTree>
  </p:cSld>
  <p:clrMapOvr>
    <a:masterClrMapping/>
  </p:clrMapOvr>
  <p:transition advTm="11076"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G_754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116632"/>
            <a:ext cx="4176464" cy="5591630"/>
          </a:xfrm>
        </p:spPr>
      </p:pic>
      <p:pic>
        <p:nvPicPr>
          <p:cNvPr id="5122" name="Picture 2" descr="F:\РУМС\проводники 2015\IMG_755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23139" y="1124744"/>
            <a:ext cx="4141349" cy="5544616"/>
          </a:xfrm>
          <a:prstGeom prst="rect">
            <a:avLst/>
          </a:prstGeom>
          <a:noFill/>
        </p:spPr>
      </p:pic>
      <p:pic>
        <p:nvPicPr>
          <p:cNvPr id="5" name="Содержимое 3" descr="IMG_754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0"/>
            <a:ext cx="4176464" cy="5591630"/>
          </a:xfrm>
          <a:prstGeom prst="rect">
            <a:avLst/>
          </a:prstGeom>
        </p:spPr>
      </p:pic>
    </p:spTree>
  </p:cSld>
  <p:clrMapOvr>
    <a:masterClrMapping/>
  </p:clrMapOvr>
  <p:transition advTm="12184"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754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051720" y="44624"/>
            <a:ext cx="5040560" cy="6748518"/>
          </a:xfrm>
        </p:spPr>
      </p:pic>
    </p:spTree>
  </p:cSld>
  <p:clrMapOvr>
    <a:masterClrMapping/>
  </p:clrMapOvr>
  <p:transition advTm="11310"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IMG_758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369" y="55165"/>
            <a:ext cx="4388615" cy="5875667"/>
          </a:xfrm>
        </p:spPr>
      </p:pic>
      <p:pic>
        <p:nvPicPr>
          <p:cNvPr id="6146" name="Picture 2" descr="F:\РУМС\проводники 2015\IMG_756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1052736"/>
            <a:ext cx="4266474" cy="5688632"/>
          </a:xfrm>
          <a:prstGeom prst="rect">
            <a:avLst/>
          </a:prstGeom>
          <a:noFill/>
        </p:spPr>
      </p:pic>
    </p:spTree>
  </p:cSld>
  <p:clrMapOvr>
    <a:masterClrMapping/>
  </p:clrMapOvr>
  <p:transition advTm="11139"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757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716016" y="980728"/>
            <a:ext cx="4179131" cy="5595201"/>
          </a:xfrm>
        </p:spPr>
      </p:pic>
      <p:pic>
        <p:nvPicPr>
          <p:cNvPr id="4098" name="Picture 2" descr="F:\РУМС\проводники 2015\IMG_779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60648"/>
            <a:ext cx="4320480" cy="4320480"/>
          </a:xfrm>
          <a:prstGeom prst="rect">
            <a:avLst/>
          </a:prstGeom>
          <a:noFill/>
        </p:spPr>
      </p:pic>
    </p:spTree>
  </p:cSld>
  <p:clrMapOvr>
    <a:masterClrMapping/>
  </p:clrMapOvr>
  <p:transition advTm="11325"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755576" y="2636912"/>
            <a:ext cx="7772400" cy="1362075"/>
          </a:xfrm>
        </p:spPr>
        <p:txBody>
          <a:bodyPr/>
          <a:lstStyle/>
          <a:p>
            <a:pPr algn="ctr"/>
            <a:r>
              <a:rPr lang="ru-RU" dirty="0" smtClean="0"/>
              <a:t>Конкурс </a:t>
            </a:r>
            <a:r>
              <a:rPr lang="ru-RU" dirty="0" err="1" smtClean="0"/>
              <a:t>профмастерства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722313" y="3573016"/>
            <a:ext cx="7954143" cy="833884"/>
          </a:xfrm>
        </p:spPr>
        <p:txBody>
          <a:bodyPr/>
          <a:lstStyle/>
          <a:p>
            <a:pPr algn="ctr"/>
            <a:endParaRPr lang="ru-RU" dirty="0"/>
          </a:p>
        </p:txBody>
      </p:sp>
    </p:spTree>
  </p:cSld>
  <p:clrMapOvr>
    <a:masterClrMapping/>
  </p:clrMapOvr>
  <p:transition advTm="6568"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01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152635"/>
            <a:ext cx="8352928" cy="6156685"/>
          </a:xfrm>
          <a:prstGeom prst="rect">
            <a:avLst/>
          </a:prstGeom>
        </p:spPr>
      </p:pic>
    </p:spTree>
  </p:cSld>
  <p:clrMapOvr>
    <a:masterClrMapping/>
  </p:clrMapOvr>
  <p:transition advTm="10920"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034 а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9513" y="80629"/>
            <a:ext cx="8784975" cy="6588731"/>
          </a:xfrm>
        </p:spPr>
      </p:pic>
    </p:spTree>
  </p:cSld>
  <p:clrMapOvr>
    <a:masterClrMapping/>
  </p:clrMapOvr>
  <p:transition advTm="11435"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03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224644"/>
            <a:ext cx="8496944" cy="6372708"/>
          </a:xfrm>
        </p:spPr>
      </p:pic>
    </p:spTree>
  </p:cSld>
  <p:clrMapOvr>
    <a:masterClrMapping/>
  </p:clrMapOvr>
  <p:transition advTm="12121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CAM0005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051720" y="116632"/>
            <a:ext cx="4968552" cy="6624736"/>
          </a:xfrm>
        </p:spPr>
      </p:pic>
    </p:spTree>
  </p:cSld>
  <p:clrMapOvr>
    <a:masterClrMapping/>
  </p:clrMapOvr>
  <p:transition advTm="12434"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SCN602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7504" y="44624"/>
            <a:ext cx="8844475" cy="6741368"/>
          </a:xfrm>
        </p:spPr>
      </p:pic>
    </p:spTree>
  </p:cSld>
  <p:clrMapOvr>
    <a:masterClrMapping/>
  </p:clrMapOvr>
  <p:transition advTm="12028"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 descr="F:\РУМС\конкурс профмастерства\038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88639"/>
            <a:ext cx="8640960" cy="6451201"/>
          </a:xfrm>
          <a:prstGeom prst="rect">
            <a:avLst/>
          </a:prstGeom>
          <a:noFill/>
        </p:spPr>
      </p:pic>
    </p:spTree>
  </p:cSld>
  <p:clrMapOvr>
    <a:masterClrMapping/>
  </p:clrMapOvr>
  <p:transition advTm="11544"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83568" y="1772816"/>
            <a:ext cx="792088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Спасибо за внимание</a:t>
            </a:r>
            <a:endParaRPr lang="ru-RU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Tm="5445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Электровоз-тренажер</a:t>
            </a:r>
            <a:endParaRPr lang="ru-RU" dirty="0"/>
          </a:p>
        </p:txBody>
      </p:sp>
      <p:pic>
        <p:nvPicPr>
          <p:cNvPr id="4" name="Содержимое 3" descr="электровоз-тренажер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43609" y="1162882"/>
            <a:ext cx="7344815" cy="5508611"/>
          </a:xfrm>
        </p:spPr>
      </p:pic>
    </p:spTree>
  </p:cSld>
  <p:clrMapOvr>
    <a:masterClrMapping/>
  </p:clrMapOvr>
  <p:transition advTm="11341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4405887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2060848"/>
            <a:ext cx="4283332" cy="4593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195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Учебный кабинет РИВЦ</a:t>
            </a:r>
            <a:endParaRPr lang="ru-RU" dirty="0"/>
          </a:p>
        </p:txBody>
      </p:sp>
      <p:pic>
        <p:nvPicPr>
          <p:cNvPr id="6" name="Содержимое 3" descr="getImag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55576" y="1484784"/>
            <a:ext cx="3672408" cy="48965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5004048" y="2420888"/>
            <a:ext cx="352839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err="1" smtClean="0">
                <a:latin typeface="Times New Roman" pitchFamily="18" charset="0"/>
              </a:rPr>
              <a:t>Лупенкова</a:t>
            </a:r>
            <a:r>
              <a:rPr lang="ru-RU" sz="2800" dirty="0" smtClean="0">
                <a:latin typeface="Times New Roman" pitchFamily="18" charset="0"/>
              </a:rPr>
              <a:t> Татьяна Владимировна</a:t>
            </a:r>
            <a:endParaRPr lang="ru-RU" sz="2800" dirty="0"/>
          </a:p>
        </p:txBody>
      </p:sp>
    </p:spTree>
  </p:cSld>
  <p:clrMapOvr>
    <a:masterClrMapping/>
  </p:clrMapOvr>
  <p:transition advTm="10670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282</TotalTime>
  <Words>99</Words>
  <Application>Microsoft Office PowerPoint</Application>
  <PresentationFormat>Экран (4:3)</PresentationFormat>
  <Paragraphs>27</Paragraphs>
  <Slides>62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62</vt:i4>
      </vt:variant>
    </vt:vector>
  </HeadingPairs>
  <TitlesOfParts>
    <vt:vector size="63" baseType="lpstr">
      <vt:lpstr>Тема Office</vt:lpstr>
      <vt:lpstr>Взаимодействие с социальными партнерами – структурными подразделениями Южно-Уральской железной дороги – филиала ОАО «РЖД»</vt:lpstr>
      <vt:lpstr>Социальные партнеры</vt:lpstr>
      <vt:lpstr>Учебная практика</vt:lpstr>
      <vt:lpstr>Кабинет АСУ</vt:lpstr>
      <vt:lpstr>Слайд 5</vt:lpstr>
      <vt:lpstr>Слайд 6</vt:lpstr>
      <vt:lpstr>Электровоз-тренажер</vt:lpstr>
      <vt:lpstr>Слайд 8</vt:lpstr>
      <vt:lpstr>Учебный кабинет РИВЦ</vt:lpstr>
      <vt:lpstr>Слайд 10</vt:lpstr>
      <vt:lpstr>Слайд 11</vt:lpstr>
      <vt:lpstr>Слайд 12</vt:lpstr>
      <vt:lpstr>Слайд 13</vt:lpstr>
      <vt:lpstr>Слайд 14</vt:lpstr>
      <vt:lpstr>Производственная практика</vt:lpstr>
      <vt:lpstr>Рабочее место приемосдатчика</vt:lpstr>
      <vt:lpstr>Слайд 17</vt:lpstr>
      <vt:lpstr>Автоматизированная система оперативного управления перевозками (АСОУП) </vt:lpstr>
      <vt:lpstr>Рабочее место дежурного по станции</vt:lpstr>
      <vt:lpstr>Слайд 20</vt:lpstr>
      <vt:lpstr>Слайд 21</vt:lpstr>
      <vt:lpstr>Автоматизированная система  ГИД «Урал»</vt:lpstr>
      <vt:lpstr>Защита отчетов по практике</vt:lpstr>
      <vt:lpstr>Слайд 24</vt:lpstr>
      <vt:lpstr>Свидетельство помощника машиниста электровоза</vt:lpstr>
      <vt:lpstr>Ведущий специалист отделения технических специальностей</vt:lpstr>
      <vt:lpstr>Слайд 27</vt:lpstr>
      <vt:lpstr>Слайд 28</vt:lpstr>
      <vt:lpstr>Слайд 29</vt:lpstr>
      <vt:lpstr>Слайд 30</vt:lpstr>
      <vt:lpstr>Слайд 31</vt:lpstr>
      <vt:lpstr>музей</vt:lpstr>
      <vt:lpstr>Поезд – передвижная выставка</vt:lpstr>
      <vt:lpstr>Слайд 34</vt:lpstr>
      <vt:lpstr>Музей отделения дороги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Музей локомотивного депо</vt:lpstr>
      <vt:lpstr>Слайд 45</vt:lpstr>
      <vt:lpstr>Слайд 46</vt:lpstr>
      <vt:lpstr>Слайд 47</vt:lpstr>
      <vt:lpstr>стройотряд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Конкурс профмастерства</vt:lpstr>
      <vt:lpstr>Слайд 57</vt:lpstr>
      <vt:lpstr>Слайд 58</vt:lpstr>
      <vt:lpstr>Слайд 59</vt:lpstr>
      <vt:lpstr>Слайд 60</vt:lpstr>
      <vt:lpstr>Слайд 61</vt:lpstr>
      <vt:lpstr>Слайд 62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Взаимодействие с социальными партнерами – структурными подразделениями Южно-Уральской железной дороги – филиала ОАО «РЖД»</dc:title>
  <dc:creator>Orlean</dc:creator>
  <cp:lastModifiedBy>Orlean</cp:lastModifiedBy>
  <cp:revision>35</cp:revision>
  <dcterms:modified xsi:type="dcterms:W3CDTF">2021-09-29T09:05:21Z</dcterms:modified>
</cp:coreProperties>
</file>